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77" r:id="rId4"/>
    <p:sldId id="278" r:id="rId5"/>
    <p:sldId id="258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3" r:id="rId23"/>
    <p:sldId id="284" r:id="rId24"/>
    <p:sldId id="285" r:id="rId25"/>
    <p:sldId id="280" r:id="rId26"/>
    <p:sldId id="281" r:id="rId27"/>
    <p:sldId id="282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2587-0A03-4B68-B33E-469527449F97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2E7-C774-421A-AF80-3192AC6E2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4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2587-0A03-4B68-B33E-469527449F97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2E7-C774-421A-AF80-3192AC6E2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00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2587-0A03-4B68-B33E-469527449F97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2E7-C774-421A-AF80-3192AC6E2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3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2587-0A03-4B68-B33E-469527449F97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2E7-C774-421A-AF80-3192AC6E2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2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2587-0A03-4B68-B33E-469527449F97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2E7-C774-421A-AF80-3192AC6E2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3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2587-0A03-4B68-B33E-469527449F97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2E7-C774-421A-AF80-3192AC6E2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8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2587-0A03-4B68-B33E-469527449F97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2E7-C774-421A-AF80-3192AC6E2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3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2587-0A03-4B68-B33E-469527449F97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2E7-C774-421A-AF80-3192AC6E2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0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2587-0A03-4B68-B33E-469527449F97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2E7-C774-421A-AF80-3192AC6E2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88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2587-0A03-4B68-B33E-469527449F97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2E7-C774-421A-AF80-3192AC6E2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6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tx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A0C2587-0A03-4B68-B33E-469527449F97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C2E7-C774-421A-AF80-3192AC6E2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4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A0C2587-0A03-4B68-B33E-469527449F97}" type="datetimeFigureOut">
              <a:rPr lang="ru-RU" smtClean="0"/>
              <a:pPr/>
              <a:t>22.08.2025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4A5C2E7-C774-421A-AF80-3192AC6E2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2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ksmo.ru/authors/gertsen-aleksandr-ivanovich-ID3482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DCAC34-A279-429F-9B8E-77404261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899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581127"/>
            <a:ext cx="9036496" cy="2276873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«Влияние скорочтения на осознанный навык чтения у учащегося»  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Момотова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Наталья Александровна, 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учитель-логопед 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МБУ 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ЦППМиСП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 № 7 «Способный ребенок»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8D374B-8B1D-4856-9EBD-4FEE68953F8A}"/>
              </a:ext>
            </a:extLst>
          </p:cNvPr>
          <p:cNvSpPr/>
          <p:nvPr/>
        </p:nvSpPr>
        <p:spPr>
          <a:xfrm>
            <a:off x="251520" y="22602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РАСШИРЕНИЯ ПОЛЯ ЗРЕНИЯ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Удерживая взгляд на линии, назови картинки,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расположенные слева и справа от неё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7C9FAA-AF1D-403B-8381-9FA61C391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03171"/>
            <a:ext cx="6120680" cy="48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41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8D374B-8B1D-4856-9EBD-4FEE68953F8A}"/>
              </a:ext>
            </a:extLst>
          </p:cNvPr>
          <p:cNvSpPr/>
          <p:nvPr/>
        </p:nvSpPr>
        <p:spPr>
          <a:xfrm>
            <a:off x="251520" y="22602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CFB6B9-728A-49B8-A9A5-18088C39633C}"/>
              </a:ext>
            </a:extLst>
          </p:cNvPr>
          <p:cNvSpPr/>
          <p:nvPr/>
        </p:nvSpPr>
        <p:spPr>
          <a:xfrm>
            <a:off x="2286000" y="1513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слова, удерживая взгляд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вертикальной линии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0AE754-AE8C-4CA0-8078-2AFD2CD7A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1857375"/>
            <a:ext cx="48291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52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8D374B-8B1D-4856-9EBD-4FEE68953F8A}"/>
              </a:ext>
            </a:extLst>
          </p:cNvPr>
          <p:cNvSpPr/>
          <p:nvPr/>
        </p:nvSpPr>
        <p:spPr>
          <a:xfrm>
            <a:off x="497339" y="19752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CFB6B9-728A-49B8-A9A5-18088C39633C}"/>
              </a:ext>
            </a:extLst>
          </p:cNvPr>
          <p:cNvSpPr/>
          <p:nvPr/>
        </p:nvSpPr>
        <p:spPr>
          <a:xfrm>
            <a:off x="2286000" y="1513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только чёрные буквы,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получившиеся слова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684B49-BAFA-47D4-8477-892CB10F8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714500"/>
            <a:ext cx="59817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8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8D374B-8B1D-4856-9EBD-4FEE68953F8A}"/>
              </a:ext>
            </a:extLst>
          </p:cNvPr>
          <p:cNvSpPr/>
          <p:nvPr/>
        </p:nvSpPr>
        <p:spPr>
          <a:xfrm>
            <a:off x="497339" y="19752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CFB6B9-728A-49B8-A9A5-18088C39633C}"/>
              </a:ext>
            </a:extLst>
          </p:cNvPr>
          <p:cNvSpPr/>
          <p:nvPr/>
        </p:nvSpPr>
        <p:spPr>
          <a:xfrm>
            <a:off x="2286000" y="1513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прочитай слова, переводя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по строке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4D475D-320E-49A3-9BFA-7F299C1D9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1795462"/>
            <a:ext cx="59626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90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8D374B-8B1D-4856-9EBD-4FEE68953F8A}"/>
              </a:ext>
            </a:extLst>
          </p:cNvPr>
          <p:cNvSpPr/>
          <p:nvPr/>
        </p:nvSpPr>
        <p:spPr>
          <a:xfrm>
            <a:off x="497339" y="19752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CFB6B9-728A-49B8-A9A5-18088C39633C}"/>
              </a:ext>
            </a:extLst>
          </p:cNvPr>
          <p:cNvSpPr/>
          <p:nvPr/>
        </p:nvSpPr>
        <p:spPr>
          <a:xfrm>
            <a:off x="2286000" y="1513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слоги по стрелкам.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слова у тебя получились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B6352B-EBB9-431D-8ABC-36D6CB5C4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7560839" cy="546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68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8D374B-8B1D-4856-9EBD-4FEE68953F8A}"/>
              </a:ext>
            </a:extLst>
          </p:cNvPr>
          <p:cNvSpPr/>
          <p:nvPr/>
        </p:nvSpPr>
        <p:spPr>
          <a:xfrm>
            <a:off x="497339" y="19752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CFB6B9-728A-49B8-A9A5-18088C39633C}"/>
              </a:ext>
            </a:extLst>
          </p:cNvPr>
          <p:cNvSpPr/>
          <p:nvPr/>
        </p:nvSpPr>
        <p:spPr>
          <a:xfrm>
            <a:off x="1403648" y="151361"/>
            <a:ext cx="54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в таблице названия животных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птиц и обведи их. Читать слова можно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налево, сверху вниз, снизу вверх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932B33-2CFC-4967-AE3C-4AEBF4072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1120857"/>
            <a:ext cx="463867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15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8D374B-8B1D-4856-9EBD-4FEE68953F8A}"/>
              </a:ext>
            </a:extLst>
          </p:cNvPr>
          <p:cNvSpPr/>
          <p:nvPr/>
        </p:nvSpPr>
        <p:spPr>
          <a:xfrm>
            <a:off x="497339" y="19752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CFB6B9-728A-49B8-A9A5-18088C39633C}"/>
              </a:ext>
            </a:extLst>
          </p:cNvPr>
          <p:cNvSpPr/>
          <p:nvPr/>
        </p:nvSpPr>
        <p:spPr>
          <a:xfrm>
            <a:off x="1403648" y="151361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первое предложение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 направо, а второе справа налево.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D88149-C8C4-4504-814D-3EF3BEF8F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295400"/>
            <a:ext cx="60388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08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8D374B-8B1D-4856-9EBD-4FEE68953F8A}"/>
              </a:ext>
            </a:extLst>
          </p:cNvPr>
          <p:cNvSpPr/>
          <p:nvPr/>
        </p:nvSpPr>
        <p:spPr>
          <a:xfrm>
            <a:off x="497339" y="19752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CFB6B9-728A-49B8-A9A5-18088C39633C}"/>
              </a:ext>
            </a:extLst>
          </p:cNvPr>
          <p:cNvSpPr/>
          <p:nvPr/>
        </p:nvSpPr>
        <p:spPr>
          <a:xfrm>
            <a:off x="1403648" y="151361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быстрее назови звуки,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обозначающие каждую букву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286CB5-0C31-4697-94BD-3496EDFB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252537"/>
            <a:ext cx="56578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16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8D374B-8B1D-4856-9EBD-4FEE68953F8A}"/>
              </a:ext>
            </a:extLst>
          </p:cNvPr>
          <p:cNvSpPr/>
          <p:nvPr/>
        </p:nvSpPr>
        <p:spPr>
          <a:xfrm>
            <a:off x="497339" y="19752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CFB6B9-728A-49B8-A9A5-18088C39633C}"/>
              </a:ext>
            </a:extLst>
          </p:cNvPr>
          <p:cNvSpPr/>
          <p:nvPr/>
        </p:nvSpPr>
        <p:spPr>
          <a:xfrm>
            <a:off x="1403648" y="151361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слова. В каждом ряду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лишнее слово. Объясни свой выбор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1AA945-30F8-4B46-8358-595E23DC1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2166937"/>
            <a:ext cx="62007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17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8D374B-8B1D-4856-9EBD-4FEE68953F8A}"/>
              </a:ext>
            </a:extLst>
          </p:cNvPr>
          <p:cNvSpPr/>
          <p:nvPr/>
        </p:nvSpPr>
        <p:spPr>
          <a:xfrm>
            <a:off x="497339" y="19752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CFB6B9-728A-49B8-A9A5-18088C39633C}"/>
              </a:ext>
            </a:extLst>
          </p:cNvPr>
          <p:cNvSpPr/>
          <p:nvPr/>
        </p:nvSpPr>
        <p:spPr>
          <a:xfrm>
            <a:off x="1979712" y="474525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слова, добавляя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пропущенные буквы.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2FD27A-3B22-4BF7-A5B4-7DED4D6A9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2390775"/>
            <a:ext cx="60293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2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0E0F0-7C93-452E-B39F-9F68312AD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3" y="12145"/>
            <a:ext cx="9143999" cy="2153412"/>
          </a:xfrm>
        </p:spPr>
        <p:txBody>
          <a:bodyPr>
            <a:normAutofit/>
          </a:bodyPr>
          <a:lstStyle/>
          <a:p>
            <a:pPr algn="r"/>
            <a:r>
              <a:rPr lang="ru-RU" sz="18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чтения нет настоящего образования, нет и не может быть ни вкуса, ни слова, ни многосторонней шири понимания.</a:t>
            </a:r>
            <a:br>
              <a:rPr lang="ru-RU" sz="18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Чтением человек переживает века.</a:t>
            </a:r>
            <a:br>
              <a:rPr lang="ru-RU" sz="18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Александр Герцен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38E303-2ED6-4562-A018-B42E6067F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48" y="2636912"/>
            <a:ext cx="8568951" cy="403808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чтению возникает в том случае, когда ребенок свободно владеет осознанным чтением, при этом у него развиты учебно-познавательные мотивы чтения. Читательская деятельность – это не что-то спонтанное, которое возникает само по себе. Для ее овладения важно знать способы чтения, методы смысловой обработки текста, а также другие навыки. </a:t>
            </a:r>
          </a:p>
        </p:txBody>
      </p:sp>
    </p:spTree>
    <p:extLst>
      <p:ext uri="{BB962C8B-B14F-4D97-AF65-F5344CB8AC3E}">
        <p14:creationId xmlns:p14="http://schemas.microsoft.com/office/powerpoint/2010/main" val="2980339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8D374B-8B1D-4856-9EBD-4FEE68953F8A}"/>
              </a:ext>
            </a:extLst>
          </p:cNvPr>
          <p:cNvSpPr/>
          <p:nvPr/>
        </p:nvSpPr>
        <p:spPr>
          <a:xfrm>
            <a:off x="497339" y="19752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CFB6B9-728A-49B8-A9A5-18088C39633C}"/>
              </a:ext>
            </a:extLst>
          </p:cNvPr>
          <p:cNvSpPr/>
          <p:nvPr/>
        </p:nvSpPr>
        <p:spPr>
          <a:xfrm>
            <a:off x="1979712" y="474525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предложения построчно.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 последнюю строчку в каждом тексте.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412F1C-FEBC-4680-A93F-F6C76A26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1743075"/>
            <a:ext cx="60864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16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B3C0E-EBE3-4A61-8B12-34A04F7F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6211"/>
            <a:ext cx="5937755" cy="1188720"/>
          </a:xfrm>
        </p:spPr>
        <p:txBody>
          <a:bodyPr/>
          <a:lstStyle/>
          <a:p>
            <a:r>
              <a:rPr lang="ru-RU" dirty="0"/>
              <a:t>Замени картинку словом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2FA4EE-EB0E-4DA1-B2A4-605F13C2E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27579"/>
            <a:ext cx="3600400" cy="5494210"/>
          </a:xfrm>
        </p:spPr>
      </p:pic>
    </p:spTree>
    <p:extLst>
      <p:ext uri="{BB962C8B-B14F-4D97-AF65-F5344CB8AC3E}">
        <p14:creationId xmlns:p14="http://schemas.microsoft.com/office/powerpoint/2010/main" val="4078695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789DB-F3EA-4A1B-AABA-4250D5AE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9194"/>
            <a:ext cx="5937755" cy="1188720"/>
          </a:xfrm>
        </p:spPr>
        <p:txBody>
          <a:bodyPr/>
          <a:lstStyle/>
          <a:p>
            <a:r>
              <a:rPr lang="ru-RU" dirty="0"/>
              <a:t>Перевернутые слова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F1B89B-7AFC-4BEF-B767-D58F7A567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0"/>
          <a:stretch/>
        </p:blipFill>
        <p:spPr>
          <a:xfrm>
            <a:off x="1979712" y="1224647"/>
            <a:ext cx="5328592" cy="5564945"/>
          </a:xfrm>
        </p:spPr>
      </p:pic>
    </p:spTree>
    <p:extLst>
      <p:ext uri="{BB962C8B-B14F-4D97-AF65-F5344CB8AC3E}">
        <p14:creationId xmlns:p14="http://schemas.microsoft.com/office/powerpoint/2010/main" val="1208303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6AD9FF-AB1B-4BC1-84E4-35738CA5F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56"/>
          <a:stretch/>
        </p:blipFill>
        <p:spPr>
          <a:xfrm>
            <a:off x="140580" y="1844824"/>
            <a:ext cx="9117113" cy="2592288"/>
          </a:xfrm>
        </p:spPr>
      </p:pic>
    </p:spTree>
    <p:extLst>
      <p:ext uri="{BB962C8B-B14F-4D97-AF65-F5344CB8AC3E}">
        <p14:creationId xmlns:p14="http://schemas.microsoft.com/office/powerpoint/2010/main" val="3454981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BF47A09-9020-4AB7-81AF-CE2106D29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240" y="0"/>
            <a:ext cx="6939520" cy="1241256"/>
          </a:xfrm>
        </p:spPr>
        <p:txBody>
          <a:bodyPr>
            <a:normAutofit fontScale="90000"/>
          </a:bodyPr>
          <a:lstStyle/>
          <a:p>
            <a:r>
              <a:rPr lang="ru-RU" dirty="0"/>
              <a:t>Вычеркни повторяющиеся буквы и прочитай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C717E3-6E79-44D0-AED5-7E90BD4EEF2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t="30129" b="7985"/>
          <a:stretch/>
        </p:blipFill>
        <p:spPr>
          <a:xfrm>
            <a:off x="1187624" y="1340768"/>
            <a:ext cx="6250329" cy="5400600"/>
          </a:xfrm>
        </p:spPr>
      </p:pic>
    </p:spTree>
    <p:extLst>
      <p:ext uri="{BB962C8B-B14F-4D97-AF65-F5344CB8AC3E}">
        <p14:creationId xmlns:p14="http://schemas.microsoft.com/office/powerpoint/2010/main" val="3873274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52013-8177-4E66-A826-78930D35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0"/>
            <a:ext cx="6336704" cy="1188720"/>
          </a:xfrm>
        </p:spPr>
        <p:txBody>
          <a:bodyPr/>
          <a:lstStyle/>
          <a:p>
            <a:r>
              <a:rPr lang="ru-RU" dirty="0"/>
              <a:t>Переставь буквы и прочитай.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2B1BC4-1ABF-47B2-9373-C18A271D8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9236" r="2435" b="42015"/>
          <a:stretch/>
        </p:blipFill>
        <p:spPr>
          <a:xfrm>
            <a:off x="880775" y="1286094"/>
            <a:ext cx="7382449" cy="5536834"/>
          </a:xfrm>
        </p:spPr>
      </p:pic>
    </p:spTree>
    <p:extLst>
      <p:ext uri="{BB962C8B-B14F-4D97-AF65-F5344CB8AC3E}">
        <p14:creationId xmlns:p14="http://schemas.microsoft.com/office/powerpoint/2010/main" val="399903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0730B5-5D13-4BAA-A0C2-5211E2C52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72" y="764704"/>
            <a:ext cx="6634348" cy="6047239"/>
          </a:xfrm>
        </p:spPr>
      </p:pic>
    </p:spTree>
    <p:extLst>
      <p:ext uri="{BB962C8B-B14F-4D97-AF65-F5344CB8AC3E}">
        <p14:creationId xmlns:p14="http://schemas.microsoft.com/office/powerpoint/2010/main" val="626207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F8D439-F464-444F-BAC1-638518CCC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2" y="188640"/>
            <a:ext cx="6661893" cy="6661893"/>
          </a:xfrm>
        </p:spPr>
      </p:pic>
    </p:spTree>
    <p:extLst>
      <p:ext uri="{BB962C8B-B14F-4D97-AF65-F5344CB8AC3E}">
        <p14:creationId xmlns:p14="http://schemas.microsoft.com/office/powerpoint/2010/main" val="2052888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8D374B-8B1D-4856-9EBD-4FEE68953F8A}"/>
              </a:ext>
            </a:extLst>
          </p:cNvPr>
          <p:cNvSpPr/>
          <p:nvPr/>
        </p:nvSpPr>
        <p:spPr>
          <a:xfrm>
            <a:off x="497339" y="19752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CFB6B9-728A-49B8-A9A5-18088C39633C}"/>
              </a:ext>
            </a:extLst>
          </p:cNvPr>
          <p:cNvSpPr/>
          <p:nvPr/>
        </p:nvSpPr>
        <p:spPr>
          <a:xfrm>
            <a:off x="611559" y="1397856"/>
            <a:ext cx="80351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9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9CB87-819B-4CAD-B1FD-901DC0EC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98696"/>
            <a:ext cx="5937755" cy="1188720"/>
          </a:xfrm>
        </p:spPr>
        <p:txBody>
          <a:bodyPr/>
          <a:lstStyle/>
          <a:p>
            <a:r>
              <a:rPr lang="ru-RU" dirty="0"/>
              <a:t>Успешный ученик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7F638B-85AD-49CA-AE5D-E58F32F0C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38045"/>
            <a:ext cx="9108503" cy="3887299"/>
          </a:xfrm>
        </p:spPr>
        <p:txBody>
          <a:bodyPr/>
          <a:lstStyle/>
          <a:p>
            <a:r>
              <a:rPr lang="ru-RU" dirty="0"/>
              <a:t>Хорошая успеваемость в школе. Навык быстрого чтения позволяет понимать хорошо текст и быстро выполнять домашнее задание. </a:t>
            </a:r>
          </a:p>
          <a:p>
            <a:r>
              <a:rPr lang="ru-RU" dirty="0"/>
              <a:t>Небольшая трата времени на учебу. Ребенок занимается более продуктивно за счет того, что он легко усваивает весь школьный материал, на выполнение домашнего задания затрачивается немного времени. А свободное время можно посвятить досугу.</a:t>
            </a:r>
          </a:p>
          <a:p>
            <a:r>
              <a:rPr lang="ru-RU" dirty="0"/>
              <a:t>Интерес к учебе. Если ребенок будет понимать, что он хорошо справляется с уроками, то мотивация будет повышаться, что спровоцирует интерес к образовательному процессу.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13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00454-E865-4E8B-9DBF-F0F7092E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60648"/>
            <a:ext cx="5937755" cy="1188720"/>
          </a:xfrm>
        </p:spPr>
        <p:txBody>
          <a:bodyPr/>
          <a:lstStyle/>
          <a:p>
            <a:r>
              <a:rPr lang="ru-RU" dirty="0"/>
              <a:t>Мифы и реальность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48C937-053F-4F14-89EA-16203C899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9"/>
            <a:ext cx="9036495" cy="4896544"/>
          </a:xfrm>
        </p:spPr>
        <p:txBody>
          <a:bodyPr>
            <a:normAutofit/>
          </a:bodyPr>
          <a:lstStyle/>
          <a:p>
            <a:r>
              <a:rPr lang="ru-RU" dirty="0"/>
              <a:t>Миф 1. Скорочтение - это умение быстро читать </a:t>
            </a:r>
          </a:p>
          <a:p>
            <a:r>
              <a:rPr lang="ru-RU" dirty="0"/>
              <a:t>Миф 2.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Скорочтением можно овладеть один раз и на всю жизнь  </a:t>
            </a:r>
            <a:endParaRPr lang="ru-RU" dirty="0"/>
          </a:p>
          <a:p>
            <a:r>
              <a:rPr lang="ru-RU" dirty="0"/>
              <a:t>Миф 3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На скорочтении ребенка могут научить читать </a:t>
            </a:r>
            <a:endParaRPr lang="ru-RU" dirty="0"/>
          </a:p>
          <a:p>
            <a:r>
              <a:rPr lang="ru-RU" dirty="0"/>
              <a:t>Миф 4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 Ребенок станет лучше читать, если начнет посещать занятия по скорочтению  </a:t>
            </a:r>
            <a:endParaRPr lang="ru-RU" dirty="0"/>
          </a:p>
          <a:p>
            <a:r>
              <a:rPr lang="ru-RU" dirty="0"/>
              <a:t>Миф 5.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При быстром чтении ребенок не будет понимать суть прочитанного </a:t>
            </a:r>
            <a:endParaRPr lang="ru-RU" dirty="0"/>
          </a:p>
          <a:p>
            <a:r>
              <a:rPr lang="ru-RU" dirty="0"/>
              <a:t>Миф 6.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Ребенок не любит читать - поэтому он не сможет освоить навык быстрого чтения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116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0E0F0-7C93-452E-B39F-9F68312AD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896" y="332656"/>
            <a:ext cx="6644208" cy="118872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формирования навыков чтения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C273A3-3628-4CE3-8C4D-70314D258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613506"/>
            <a:ext cx="6336704" cy="471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41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0E0F0-7C93-452E-B39F-9F68312AD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152" y="116632"/>
            <a:ext cx="6644208" cy="118872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формирования навыков чтения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E0FB33-B89F-42DC-98A8-E9AFC72A1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916833"/>
            <a:ext cx="8064895" cy="38231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450E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4 основных качества навыка чтения: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Правильность. Под этим понимает процесс чтения, который происходит без ошибок, которые могут исказить общий смысл текста.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Беглость. Это скорость чтения, которая измеряется количеством печатных знаков, которые прочитаны за 1 минуту.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Сознательность. Подразумевается понимание читающим того, что он читает, художественных средств и образов текста.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Выразительность. Представляет собой способность средствами устной речи передать основную мысль произведения и свое личное отношение к нему.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81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0E0F0-7C93-452E-B39F-9F68312AD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упражнения для формирования навыков чтения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E0FB33-B89F-42DC-98A8-E9AFC72A1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638044"/>
            <a:ext cx="4571999" cy="310198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450E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Лингвистический метод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94A52-A295-4F21-B8AD-79BFFEC27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3736" y="2638044"/>
            <a:ext cx="3994727" cy="310198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450E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Фонетический метод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6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0E0F0-7C93-452E-B39F-9F68312AD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упражнения, которые помогают сформировать навык чтения.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E0FB33-B89F-42DC-98A8-E9AFC72A1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2638045"/>
            <a:ext cx="7004248" cy="3101983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Упражнения, направленные на развитие речевого аппарата. 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 на развитие дыхания.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Упражнения, вырабатывающие внимание к слову и его частям. 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Упражнения, формирующие и развивающие осознанность чтения.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Упражнения, развивающие оперативное поле чтения и память.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 для увеличения скорости чтения. 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 для работы над текстом.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 для работы над выразительностью чтения.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93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8D374B-8B1D-4856-9EBD-4FEE68953F8A}"/>
              </a:ext>
            </a:extLst>
          </p:cNvPr>
          <p:cNvSpPr/>
          <p:nvPr/>
        </p:nvSpPr>
        <p:spPr>
          <a:xfrm>
            <a:off x="323528" y="908720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освоение чередования вдоха, выдоха и промежуточного добора воздуха.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упражнения по схеме 3–5 раз.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Схема: Д – Д; К – К; К – Д Длинный вдох — длинный выдох: (Д – Д). Короткий вдох — короткий выдох: (К – К). Короткий вдох — длинный выдох: (К – Д).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ребёнку сделать спокойный,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вдох через нос, затем на выдохе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и предложения. На паузе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добор воздуха: (– \ –) пауза. •Дом, кот, лес – \ – гол, пол, нос. •Море, вата, лиса, жаба – \ – лапа, роза, ваза, коза. •Корова, собака, машина, болото – \ – курица, синица, коляска, ворота. •Дорога, монета, ракета, планета – \ – карета, конфета, сосулька, газета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речевого дыхания на основе скороговорок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ребёнку прослушать скороговорку и быстро на выдохе её повторить.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 Маше нарвал ромашек.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ёжика Шуши уши словно груши.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Рисовала Лариса акварелью нарциссы</a:t>
            </a:r>
          </a:p>
        </p:txBody>
      </p:sp>
    </p:spTree>
    <p:extLst>
      <p:ext uri="{BB962C8B-B14F-4D97-AF65-F5344CB8AC3E}">
        <p14:creationId xmlns:p14="http://schemas.microsoft.com/office/powerpoint/2010/main" val="1609981872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Другая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A4DEF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616</TotalTime>
  <Words>789</Words>
  <Application>Microsoft Office PowerPoint</Application>
  <PresentationFormat>Экран (4:3)</PresentationFormat>
  <Paragraphs>102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Corbel</vt:lpstr>
      <vt:lpstr>Gill Sans MT</vt:lpstr>
      <vt:lpstr>Times New Roman</vt:lpstr>
      <vt:lpstr>Посылка</vt:lpstr>
      <vt:lpstr>«Влияние скорочтения на осознанный навык чтения у учащегося»   Момотова Наталья Александровна,  учитель-логопед  МБУ ЦППМиСП № 7 «Способный ребенок»</vt:lpstr>
      <vt:lpstr>Без чтения нет настоящего образования, нет и не может быть ни вкуса, ни слова, ни многосторонней шири понимания. Чтением человек переживает века.   Александр Герцен </vt:lpstr>
      <vt:lpstr>Успешный ученик</vt:lpstr>
      <vt:lpstr>Мифы и реальность</vt:lpstr>
      <vt:lpstr>Процесс формирования навыков чтения</vt:lpstr>
      <vt:lpstr>Особенности формирования навыков чтения</vt:lpstr>
      <vt:lpstr>Методы и упражнения для формирования навыков чтения</vt:lpstr>
      <vt:lpstr>упражнения, которые помогают сформировать навык чтения.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Замени картинку словом</vt:lpstr>
      <vt:lpstr>Перевернутые слова</vt:lpstr>
      <vt:lpstr>Презентация PowerPoint</vt:lpstr>
      <vt:lpstr>Вычеркни повторяющиеся буквы и прочитай</vt:lpstr>
      <vt:lpstr>Переставь буквы и прочитай.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фонематического восприятия у детей». </dc:title>
  <dc:creator>user</dc:creator>
  <cp:lastModifiedBy>User</cp:lastModifiedBy>
  <cp:revision>46</cp:revision>
  <dcterms:created xsi:type="dcterms:W3CDTF">2013-04-01T15:27:54Z</dcterms:created>
  <dcterms:modified xsi:type="dcterms:W3CDTF">2025-08-22T04:27:24Z</dcterms:modified>
</cp:coreProperties>
</file>